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80" r:id="rId4"/>
    <p:sldId id="262" r:id="rId5"/>
    <p:sldId id="263" r:id="rId6"/>
    <p:sldId id="264" r:id="rId7"/>
    <p:sldId id="271" r:id="rId8"/>
    <p:sldId id="272" r:id="rId9"/>
    <p:sldId id="273" r:id="rId10"/>
    <p:sldId id="274" r:id="rId11"/>
    <p:sldId id="275" r:id="rId12"/>
    <p:sldId id="276" r:id="rId13"/>
    <p:sldId id="277" r:id="rId14"/>
    <p:sldId id="278" r:id="rId15"/>
    <p:sldId id="279" r:id="rId16"/>
    <p:sldId id="281" r:id="rId17"/>
    <p:sldId id="282" r:id="rId18"/>
    <p:sldId id="283" r:id="rId19"/>
    <p:sldId id="284" r:id="rId20"/>
    <p:sldId id="285" r:id="rId21"/>
    <p:sldId id="286" r:id="rId22"/>
    <p:sldId id="287" r:id="rId2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5" d="100"/>
          <a:sy n="75" d="100"/>
        </p:scale>
        <p:origin x="233"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E2B0D470-111B-405A-A2E9-41E7131E05BF}" type="datetimeFigureOut">
              <a:rPr lang="sl-SI" smtClean="0"/>
              <a:t>7.4.2020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1611288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2B0D470-111B-405A-A2E9-41E7131E05BF}" type="datetimeFigureOut">
              <a:rPr lang="sl-SI" smtClean="0"/>
              <a:t>7.4.2020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31176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2B0D470-111B-405A-A2E9-41E7131E05BF}" type="datetimeFigureOut">
              <a:rPr lang="sl-SI" smtClean="0"/>
              <a:t>7.4.2020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3390027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E2B0D470-111B-405A-A2E9-41E7131E05BF}" type="datetimeFigureOut">
              <a:rPr lang="sl-SI" smtClean="0"/>
              <a:t>7.4.2020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201839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E2B0D470-111B-405A-A2E9-41E7131E05BF}" type="datetimeFigureOut">
              <a:rPr lang="sl-SI" smtClean="0"/>
              <a:t>7.4.2020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258639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E2B0D470-111B-405A-A2E9-41E7131E05BF}" type="datetimeFigureOut">
              <a:rPr lang="sl-SI" smtClean="0"/>
              <a:t>7.4.2020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391346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E2B0D470-111B-405A-A2E9-41E7131E05BF}" type="datetimeFigureOut">
              <a:rPr lang="sl-SI" smtClean="0"/>
              <a:t>7.4.2020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2775852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E2B0D470-111B-405A-A2E9-41E7131E05BF}" type="datetimeFigureOut">
              <a:rPr lang="sl-SI" smtClean="0"/>
              <a:t>7.4.2020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4232733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E2B0D470-111B-405A-A2E9-41E7131E05BF}" type="datetimeFigureOut">
              <a:rPr lang="sl-SI" smtClean="0"/>
              <a:t>7.4.2020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2846702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2B0D470-111B-405A-A2E9-41E7131E05BF}" type="datetimeFigureOut">
              <a:rPr lang="sl-SI" smtClean="0"/>
              <a:t>7.4.2020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17916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E2B0D470-111B-405A-A2E9-41E7131E05BF}" type="datetimeFigureOut">
              <a:rPr lang="sl-SI" smtClean="0"/>
              <a:t>7.4.2020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394FCB86-2E73-4A81-A5E6-5EE624774101}" type="slidenum">
              <a:rPr lang="sl-SI" smtClean="0"/>
              <a:t>‹#›</a:t>
            </a:fld>
            <a:endParaRPr lang="sl-SI"/>
          </a:p>
        </p:txBody>
      </p:sp>
    </p:spTree>
    <p:extLst>
      <p:ext uri="{BB962C8B-B14F-4D97-AF65-F5344CB8AC3E}">
        <p14:creationId xmlns:p14="http://schemas.microsoft.com/office/powerpoint/2010/main" val="54900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0D470-111B-405A-A2E9-41E7131E05BF}" type="datetimeFigureOut">
              <a:rPr lang="sl-SI" smtClean="0"/>
              <a:t>7.4.2020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FCB86-2E73-4A81-A5E6-5EE624774101}" type="slidenum">
              <a:rPr lang="sl-SI" smtClean="0"/>
              <a:t>‹#›</a:t>
            </a:fld>
            <a:endParaRPr lang="sl-SI"/>
          </a:p>
        </p:txBody>
      </p:sp>
    </p:spTree>
    <p:extLst>
      <p:ext uri="{BB962C8B-B14F-4D97-AF65-F5344CB8AC3E}">
        <p14:creationId xmlns:p14="http://schemas.microsoft.com/office/powerpoint/2010/main" val="83888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84030" y="1020742"/>
            <a:ext cx="9530862" cy="5110427"/>
          </a:xfrm>
        </p:spPr>
        <p:txBody>
          <a:bodyPr>
            <a:normAutofit/>
          </a:bodyPr>
          <a:lstStyle/>
          <a:p>
            <a:pPr lvl="0">
              <a:spcBef>
                <a:spcPts val="1000"/>
              </a:spcBef>
            </a:pPr>
            <a:r>
              <a:rPr lang="sl-SI" sz="2200" dirty="0">
                <a:solidFill>
                  <a:srgbClr val="002060"/>
                </a:solidFill>
                <a:latin typeface="Calibri" panose="020F0502020204030204"/>
                <a:ea typeface="+mn-ea"/>
                <a:cs typeface="+mn-cs"/>
              </a:rPr>
              <a:t/>
            </a:r>
            <a:br>
              <a:rPr lang="sl-SI" sz="2200" dirty="0">
                <a:solidFill>
                  <a:srgbClr val="002060"/>
                </a:solidFill>
                <a:latin typeface="Calibri" panose="020F0502020204030204"/>
                <a:ea typeface="+mn-ea"/>
                <a:cs typeface="+mn-cs"/>
              </a:rPr>
            </a:br>
            <a:r>
              <a:rPr lang="sl-SI" sz="2200" dirty="0" smtClean="0">
                <a:solidFill>
                  <a:srgbClr val="002060"/>
                </a:solidFill>
                <a:latin typeface="Calibri" panose="020F0502020204030204"/>
                <a:ea typeface="+mn-ea"/>
                <a:cs typeface="+mn-cs"/>
              </a:rPr>
              <a:t/>
            </a:r>
            <a:br>
              <a:rPr lang="sl-SI" sz="2200" dirty="0" smtClean="0">
                <a:solidFill>
                  <a:srgbClr val="002060"/>
                </a:solidFill>
                <a:latin typeface="Calibri" panose="020F0502020204030204"/>
                <a:ea typeface="+mn-ea"/>
                <a:cs typeface="+mn-cs"/>
              </a:rPr>
            </a:br>
            <a:r>
              <a:rPr lang="sl-SI" sz="2200" dirty="0" smtClean="0">
                <a:solidFill>
                  <a:srgbClr val="002060"/>
                </a:solidFill>
                <a:latin typeface="Calibri Light" panose="020F0302020204030204" pitchFamily="34" charset="0"/>
                <a:ea typeface="+mn-ea"/>
                <a:cs typeface="+mn-cs"/>
              </a:rPr>
              <a:t>Priporočila </a:t>
            </a:r>
            <a:r>
              <a:rPr lang="sl-SI" sz="2200" dirty="0">
                <a:solidFill>
                  <a:srgbClr val="002060"/>
                </a:solidFill>
                <a:latin typeface="Calibri Light" panose="020F0302020204030204" pitchFamily="34" charset="0"/>
                <a:ea typeface="+mn-ea"/>
                <a:cs typeface="+mn-cs"/>
              </a:rPr>
              <a:t>za učence četrtega, petega in šestega razreda osnovne šole</a:t>
            </a:r>
            <a:br>
              <a:rPr lang="sl-SI" sz="2200" dirty="0">
                <a:solidFill>
                  <a:srgbClr val="002060"/>
                </a:solidFill>
                <a:latin typeface="Calibri Light" panose="020F0302020204030204" pitchFamily="34" charset="0"/>
                <a:ea typeface="+mn-ea"/>
                <a:cs typeface="+mn-cs"/>
              </a:rPr>
            </a:br>
            <a:r>
              <a:rPr lang="sl-SI" sz="2200" dirty="0">
                <a:solidFill>
                  <a:srgbClr val="002060"/>
                </a:solidFill>
                <a:latin typeface="Calibri Light" panose="020F0302020204030204" pitchFamily="34" charset="0"/>
                <a:ea typeface="+mn-ea"/>
                <a:cs typeface="+mn-cs"/>
              </a:rPr>
              <a:t/>
            </a:r>
            <a:br>
              <a:rPr lang="sl-SI" sz="2200" dirty="0">
                <a:solidFill>
                  <a:srgbClr val="002060"/>
                </a:solidFill>
                <a:latin typeface="Calibri Light" panose="020F0302020204030204" pitchFamily="34" charset="0"/>
                <a:ea typeface="+mn-ea"/>
                <a:cs typeface="+mn-cs"/>
              </a:rPr>
            </a:br>
            <a:r>
              <a:rPr lang="sl-SI" sz="1700" dirty="0">
                <a:solidFill>
                  <a:srgbClr val="002060"/>
                </a:solidFill>
                <a:latin typeface="Calibri" panose="020F0502020204030204"/>
                <a:ea typeface="+mn-ea"/>
                <a:cs typeface="+mn-cs"/>
              </a:rPr>
              <a:t>Ob istoimenskem delu </a:t>
            </a:r>
            <a:r>
              <a:rPr lang="sl-SI" sz="1700" dirty="0" smtClean="0">
                <a:solidFill>
                  <a:srgbClr val="002060"/>
                </a:solidFill>
                <a:latin typeface="Calibri" panose="020F0502020204030204"/>
                <a:ea typeface="+mn-ea"/>
                <a:cs typeface="+mn-cs"/>
              </a:rPr>
              <a:t>dr</a:t>
            </a:r>
            <a:r>
              <a:rPr lang="sl-SI" sz="1700" dirty="0">
                <a:solidFill>
                  <a:srgbClr val="002060"/>
                </a:solidFill>
                <a:latin typeface="Calibri" panose="020F0502020204030204"/>
                <a:ea typeface="+mn-ea"/>
                <a:cs typeface="+mn-cs"/>
              </a:rPr>
              <a:t>. Ivana Furlana</a:t>
            </a:r>
            <a:br>
              <a:rPr lang="sl-SI" sz="1700" dirty="0">
                <a:solidFill>
                  <a:srgbClr val="002060"/>
                </a:solidFill>
                <a:latin typeface="Calibri" panose="020F0502020204030204"/>
                <a:ea typeface="+mn-ea"/>
                <a:cs typeface="+mn-cs"/>
              </a:rPr>
            </a:br>
            <a:r>
              <a:rPr lang="sl-SI" sz="1700" dirty="0">
                <a:solidFill>
                  <a:srgbClr val="002060"/>
                </a:solidFill>
                <a:latin typeface="Calibri" panose="020F0502020204030204"/>
                <a:ea typeface="+mn-ea"/>
                <a:cs typeface="+mn-cs"/>
              </a:rPr>
              <a:t>Na Ptuju, aprila 2020                                           pripravila                                                            </a:t>
            </a:r>
            <a:r>
              <a:rPr lang="sl-SI" sz="1700" dirty="0" err="1">
                <a:solidFill>
                  <a:srgbClr val="002060"/>
                </a:solidFill>
                <a:latin typeface="Calibri" panose="020F0502020204030204"/>
                <a:ea typeface="+mn-ea"/>
                <a:cs typeface="+mn-cs"/>
              </a:rPr>
              <a:t>Fleur</a:t>
            </a:r>
            <a:r>
              <a:rPr lang="sl-SI" sz="1700" dirty="0">
                <a:solidFill>
                  <a:srgbClr val="002060"/>
                </a:solidFill>
                <a:latin typeface="Calibri" panose="020F0502020204030204"/>
                <a:ea typeface="+mn-ea"/>
                <a:cs typeface="+mn-cs"/>
              </a:rPr>
              <a:t> </a:t>
            </a:r>
            <a:r>
              <a:rPr lang="sl-SI" sz="1700" dirty="0" err="1">
                <a:solidFill>
                  <a:srgbClr val="002060"/>
                </a:solidFill>
                <a:latin typeface="Calibri" panose="020F0502020204030204"/>
                <a:ea typeface="+mn-ea"/>
                <a:cs typeface="+mn-cs"/>
              </a:rPr>
              <a:t>Tkalčec</a:t>
            </a:r>
            <a:r>
              <a:rPr lang="sl-SI" sz="1700" dirty="0">
                <a:solidFill>
                  <a:srgbClr val="002060"/>
                </a:solidFill>
                <a:latin typeface="Calibri" panose="020F0502020204030204"/>
                <a:ea typeface="+mn-ea"/>
                <a:cs typeface="+mn-cs"/>
              </a:rPr>
              <a:t/>
            </a:r>
            <a:br>
              <a:rPr lang="sl-SI" sz="1700" dirty="0">
                <a:solidFill>
                  <a:srgbClr val="002060"/>
                </a:solidFill>
                <a:latin typeface="Calibri" panose="020F0502020204030204"/>
                <a:ea typeface="+mn-ea"/>
                <a:cs typeface="+mn-cs"/>
              </a:rPr>
            </a:br>
            <a:endParaRPr lang="sl-SI" sz="3200" dirty="0">
              <a:solidFill>
                <a:srgbClr val="C00000"/>
              </a:solidFill>
            </a:endParaRPr>
          </a:p>
        </p:txBody>
      </p:sp>
      <p:sp>
        <p:nvSpPr>
          <p:cNvPr id="3" name="Podnaslov 2"/>
          <p:cNvSpPr>
            <a:spLocks noGrp="1"/>
          </p:cNvSpPr>
          <p:nvPr>
            <p:ph type="subTitle" idx="1"/>
          </p:nvPr>
        </p:nvSpPr>
        <p:spPr>
          <a:xfrm>
            <a:off x="1684898" y="1383323"/>
            <a:ext cx="8221102" cy="3874477"/>
          </a:xfrm>
        </p:spPr>
        <p:txBody>
          <a:bodyPr>
            <a:normAutofit/>
          </a:bodyPr>
          <a:lstStyle/>
          <a:p>
            <a:endParaRPr lang="sl-SI" sz="1800" dirty="0" smtClean="0">
              <a:solidFill>
                <a:srgbClr val="002060"/>
              </a:solidFill>
            </a:endParaRPr>
          </a:p>
          <a:p>
            <a:pPr marL="285750" indent="-285750" algn="just">
              <a:lnSpc>
                <a:spcPct val="150000"/>
              </a:lnSpc>
              <a:buFont typeface="Arial" panose="020B0604020202020204" pitchFamily="34" charset="0"/>
              <a:buChar char="•"/>
            </a:pPr>
            <a:endParaRPr lang="sl-SI" sz="1800" dirty="0" smtClean="0">
              <a:solidFill>
                <a:srgbClr val="002060"/>
              </a:solidFill>
            </a:endParaRPr>
          </a:p>
        </p:txBody>
      </p:sp>
      <p:pic>
        <p:nvPicPr>
          <p:cNvPr id="4" name="Slika 3"/>
          <p:cNvPicPr>
            <a:picLocks noChangeAspect="1"/>
          </p:cNvPicPr>
          <p:nvPr/>
        </p:nvPicPr>
        <p:blipFill>
          <a:blip r:embed="rId4"/>
          <a:stretch>
            <a:fillRect/>
          </a:stretch>
        </p:blipFill>
        <p:spPr>
          <a:xfrm>
            <a:off x="331469" y="5193648"/>
            <a:ext cx="1353429" cy="1664352"/>
          </a:xfrm>
          <a:prstGeom prst="rect">
            <a:avLst/>
          </a:prstGeom>
        </p:spPr>
      </p:pic>
      <p:pic>
        <p:nvPicPr>
          <p:cNvPr id="5" name="Slika 4"/>
          <p:cNvPicPr>
            <a:picLocks noChangeAspect="1"/>
          </p:cNvPicPr>
          <p:nvPr/>
        </p:nvPicPr>
        <p:blipFill>
          <a:blip r:embed="rId5"/>
          <a:stretch>
            <a:fillRect/>
          </a:stretch>
        </p:blipFill>
        <p:spPr>
          <a:xfrm rot="16200000">
            <a:off x="10487569" y="5102338"/>
            <a:ext cx="1353429" cy="1664352"/>
          </a:xfrm>
          <a:prstGeom prst="rect">
            <a:avLst/>
          </a:prstGeom>
        </p:spPr>
      </p:pic>
      <p:pic>
        <p:nvPicPr>
          <p:cNvPr id="6" name="Slika 5"/>
          <p:cNvPicPr>
            <a:picLocks noChangeAspect="1"/>
          </p:cNvPicPr>
          <p:nvPr/>
        </p:nvPicPr>
        <p:blipFill>
          <a:blip r:embed="rId6"/>
          <a:stretch>
            <a:fillRect/>
          </a:stretch>
        </p:blipFill>
        <p:spPr>
          <a:xfrm rot="16200000">
            <a:off x="10332107" y="155462"/>
            <a:ext cx="1664352" cy="1353429"/>
          </a:xfrm>
          <a:prstGeom prst="rect">
            <a:avLst/>
          </a:prstGeom>
        </p:spPr>
      </p:pic>
      <p:pic>
        <p:nvPicPr>
          <p:cNvPr id="7" name="Slika 6"/>
          <p:cNvPicPr>
            <a:picLocks noChangeAspect="1"/>
          </p:cNvPicPr>
          <p:nvPr/>
        </p:nvPicPr>
        <p:blipFill>
          <a:blip r:embed="rId5"/>
          <a:stretch>
            <a:fillRect/>
          </a:stretch>
        </p:blipFill>
        <p:spPr>
          <a:xfrm rot="5400000">
            <a:off x="331468" y="20525"/>
            <a:ext cx="1353429" cy="1664352"/>
          </a:xfrm>
          <a:prstGeom prst="rect">
            <a:avLst/>
          </a:prstGeom>
        </p:spPr>
      </p:pic>
      <p:sp>
        <p:nvSpPr>
          <p:cNvPr id="8" name="Pravokotnik 7"/>
          <p:cNvSpPr/>
          <p:nvPr/>
        </p:nvSpPr>
        <p:spPr>
          <a:xfrm>
            <a:off x="1184029" y="2551837"/>
            <a:ext cx="9148077" cy="369332"/>
          </a:xfrm>
          <a:prstGeom prst="rect">
            <a:avLst/>
          </a:prstGeom>
        </p:spPr>
        <p:txBody>
          <a:bodyPr wrap="square">
            <a:spAutoFit/>
          </a:bodyPr>
          <a:lstStyle/>
          <a:p>
            <a:pPr algn="ctr"/>
            <a:endParaRPr lang="sl-SI" dirty="0">
              <a:solidFill>
                <a:srgbClr val="002060"/>
              </a:solidFill>
            </a:endParaRPr>
          </a:p>
        </p:txBody>
      </p:sp>
      <p:pic>
        <p:nvPicPr>
          <p:cNvPr id="9" name="Slika 8"/>
          <p:cNvPicPr>
            <a:picLocks noChangeAspect="1"/>
          </p:cNvPicPr>
          <p:nvPr/>
        </p:nvPicPr>
        <p:blipFill>
          <a:blip r:embed="rId7"/>
          <a:stretch>
            <a:fillRect/>
          </a:stretch>
        </p:blipFill>
        <p:spPr>
          <a:xfrm>
            <a:off x="2965432" y="2551836"/>
            <a:ext cx="6261135" cy="1633302"/>
          </a:xfrm>
          <a:prstGeom prst="rect">
            <a:avLst/>
          </a:prstGeom>
        </p:spPr>
      </p:pic>
      <p:pic>
        <p:nvPicPr>
          <p:cNvPr id="11"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579990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Učenje pesmic</a:t>
            </a:r>
            <a:endParaRPr lang="sl-SI" dirty="0">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nSpc>
                <a:spcPct val="150000"/>
              </a:lnSpc>
              <a:buNone/>
            </a:pPr>
            <a:endParaRPr lang="sl-SI" sz="2000" dirty="0" smtClean="0">
              <a:solidFill>
                <a:srgbClr val="002060"/>
              </a:solidFill>
              <a:latin typeface="Calibri Light" panose="020F0302020204030204"/>
            </a:endParaRPr>
          </a:p>
          <a:p>
            <a:pPr marL="0" indent="0">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Da se bi si zapomnili pesmico, jo bomo večkrat prebrali in na glas povedali. O tem, kar si želimo zapomniti, moramo tudi sami govoriti. To je še posebej pomembno, če se želimo nekaj naučiti na pamet. Od besede do besede – kot se učimo pesmico. Da ne bi takoj pozabili je potrebno ponavljati. Boljše kot da pesem samo preberemo je, da jo skušamo, po tem, ko smo jo prebrali, samostojno povedati ob zaprti knjigi.</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6"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232756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Razumimo in poskušajmo razložiti še prijatelju</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nSpc>
                <a:spcPct val="150000"/>
              </a:lnSpc>
              <a:buNone/>
            </a:pPr>
            <a:endParaRPr lang="sl-SI" sz="2000" dirty="0" smtClean="0">
              <a:solidFill>
                <a:srgbClr val="002060"/>
              </a:solidFill>
              <a:latin typeface="Calibri Light" panose="020F0302020204030204"/>
            </a:endParaRPr>
          </a:p>
          <a:p>
            <a:pPr marL="0" indent="0">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Da bi se uspešno naučili kako snov o naravi, družbi ali slovenščini </a:t>
            </a:r>
            <a:r>
              <a:rPr lang="sl-SI" sz="2000" dirty="0" err="1" smtClean="0">
                <a:solidFill>
                  <a:srgbClr val="002060"/>
                </a:solidFill>
                <a:latin typeface="Calibri Light" panose="020F0302020204030204"/>
              </a:rPr>
              <a:t>ipd</a:t>
            </a:r>
            <a:r>
              <a:rPr lang="sl-SI" sz="2000" dirty="0" smtClean="0">
                <a:solidFill>
                  <a:srgbClr val="002060"/>
                </a:solidFill>
                <a:latin typeface="Calibri Light" panose="020F0302020204030204"/>
              </a:rPr>
              <a:t> …  je treba snov predvsem dobro razumeti. Nato se jo naučimo pripovedovati s svojimi besedami. Hkrati z učenjem torej vadimo pripovedovanje, kakor bi poskušali na primer snov razložiti prijatelju. To je lahko resnično zabavno. Še enkrat torej. </a:t>
            </a:r>
            <a:r>
              <a:rPr lang="sl-SI" sz="2000" u="sng" dirty="0" smtClean="0">
                <a:solidFill>
                  <a:srgbClr val="002060"/>
                </a:solidFill>
                <a:latin typeface="Calibri Light" panose="020F0302020204030204"/>
              </a:rPr>
              <a:t>Ne</a:t>
            </a:r>
            <a:r>
              <a:rPr lang="sl-SI" sz="2000" dirty="0" smtClean="0">
                <a:solidFill>
                  <a:srgbClr val="002060"/>
                </a:solidFill>
                <a:latin typeface="Calibri Light" panose="020F0302020204030204"/>
              </a:rPr>
              <a:t> trudimo se naučiti dobesedno tako, kakor piše v knjigi, saj to ni potrebno.</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7"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1108979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31"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Kaj pa matematika?</a:t>
            </a:r>
            <a:endParaRPr lang="sl-SI" dirty="0">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Da je med učenjem potrebno delati vaje, reševati naloge, najbolje vidimo pri matematiki.</a:t>
            </a:r>
          </a:p>
          <a:p>
            <a:pPr marL="0" indent="0" algn="just">
              <a:lnSpc>
                <a:spcPct val="150000"/>
              </a:lnSpc>
              <a:spcBef>
                <a:spcPts val="0"/>
              </a:spcBef>
              <a:buNone/>
            </a:pPr>
            <a:r>
              <a:rPr lang="sl-SI" sz="2000" dirty="0" smtClean="0">
                <a:solidFill>
                  <a:srgbClr val="002060"/>
                </a:solidFill>
                <a:latin typeface="Calibri Light" panose="020F0302020204030204"/>
              </a:rPr>
              <a:t>Matematike se zares ne moremo naučiti drugače, kot da rešujemo matematične naloge. Seveda se moramo nekaterih stvari, kot je poštevanka, naučiti tudi na pamet. Večino stvari pa je potrebno le zelo dobro razumeti  in nato vaditi.                                                                       </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1"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1563637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1"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Druga učna področja</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Podobno je z mnogimi  drugimi učnimi področji: če se želimo kaj naučiti, moramo tisto, kar se učimo, tudi narediti. Če se na primer želimo naučiti, kako se skuha neka jed, moramo tisto jed nekajkrat skuhati. Če se želimo naučiti voziti s kolesom, je treba sesti nanj in se poskušati voziti. Kaj pa moramo storiti, da se naučimo plavati</a:t>
            </a:r>
            <a:r>
              <a:rPr lang="sl-SI" sz="2000" dirty="0">
                <a:solidFill>
                  <a:srgbClr val="002060"/>
                </a:solidFill>
                <a:latin typeface="Calibri Light" panose="020F0302020204030204"/>
              </a:rPr>
              <a:t>?</a:t>
            </a:r>
            <a:r>
              <a:rPr lang="sl-SI" sz="2000" dirty="0" smtClean="0">
                <a:solidFill>
                  <a:srgbClr val="002060"/>
                </a:solidFill>
                <a:latin typeface="Calibri Light" panose="020F0302020204030204"/>
              </a:rPr>
              <a:t> Ali je dovolj, da preberemo knjigo o plavanju, pa četudi je  ta najboljša?</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1"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249394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0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Biti moramo aktivni</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Spoznali smo, da je pri vsakem učenju tisto, kar se učimo, treba delati. Biti moramo aktivni. Učenje je torej uspešno, če se učimo aktivno. Če vadimo tisto, kar se učimo. Seveda je pri vsakem učenju potrebna drugačna aktivnost. Odvisno od tega, kaj se učimo. Če se učimo matematiko, moramo reševati matematične naloge, če se učimo plavati, moramo plavati itd.</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5"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2471218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Da bi bolje razumeli, kaj beremo</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Videli smo, kako pomembno je, da tisto, kar se poskušamo naučiti, najprej dobro razumemo. Zato naštejmo še nekaj aktivnosti pri šolskem učenju, ki so zelo koristne in nam pomagajo, da se bomo učili laže in hitreje. Že na začetku smo povedali, da se največ naučimo z branjem in poslušanjem učitelja. Ali morda veste, kako smo lahko aktivni pri branju? Kaj moramo storiti, da bomo bolje razumeli tisto, kar beremo? Ali si pri tem lahko pomagamo s svinčnikom?</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6"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744430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Kar je bistveno</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Da bi bili aktivni pri branju, je izjemno priporočljivo s svinčnikom podčrtavati tista mesta v besedilu, ki se nam zdijo najpomembnejša. Podčrtovanje bistvenih delov besedila je zelo koristno za učenje, saj nas spodbuja k razmišljanju. Zato snov bolje razumemo. Pa tudi iz knjige, v kateri smo najvažnejše stvari že podčrtali, se je lažje učiti. </a:t>
            </a:r>
            <a:r>
              <a:rPr lang="sl-SI" sz="2000" dirty="0">
                <a:solidFill>
                  <a:srgbClr val="002060"/>
                </a:solidFill>
                <a:latin typeface="Calibri Light" panose="020F0302020204030204"/>
              </a:rPr>
              <a:t>N</a:t>
            </a:r>
            <a:r>
              <a:rPr lang="sl-SI" sz="2000" dirty="0" smtClean="0">
                <a:solidFill>
                  <a:srgbClr val="002060"/>
                </a:solidFill>
                <a:latin typeface="Calibri Light" panose="020F0302020204030204"/>
              </a:rPr>
              <a:t>i nam namreč potrebno vsega na novo brati, temveč zgolj tisto, kar je podčrtano.</a:t>
            </a:r>
            <a:endParaRPr lang="sl-SI" sz="2000" dirty="0">
              <a:solidFill>
                <a:srgbClr val="002060"/>
              </a:solidFill>
              <a:latin typeface="Calibri Light" panose="020F0302020204030204"/>
            </a:endParaRP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1" nam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066441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1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Dobri zapiski med razlago</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Med poslušanjem učiteljeve razlage, si lahko tisto, kar se nam zdi najpomembnejše, zapišemo. Zapisovanje poglavitnih misli iz razlage je na splošno izjemo koristno za učenje, saj pri tem ni aktivna samo roka, ki piše, temveč tudi glava, ki misli in izbira najvažnejše, kar je treba zapisati.</a:t>
            </a:r>
            <a:endParaRPr lang="sl-SI" sz="2000" dirty="0">
              <a:solidFill>
                <a:srgbClr val="002060"/>
              </a:solidFill>
              <a:latin typeface="Calibri Light" panose="020F0302020204030204"/>
            </a:endParaRP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2" nam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5100327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Pogovor o tem kar  se učimo</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gn="just">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Zelo koristno za učenje je, če se s kom pogovarjamo ali razpravljamo o tem, o čemer se učimo. To dela učenje živo in zabavno. Snov pa tudi globje razumemo. Poznamo pa še boljši, lahko bi rekli najboljši način učenja… </a:t>
            </a: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6" nam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2828337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Najboljši način učenja</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743515" y="2698181"/>
            <a:ext cx="9202615" cy="3609609"/>
          </a:xfrm>
        </p:spPr>
        <p:txBody>
          <a:bodyPr>
            <a:normAutofit/>
          </a:bodyPr>
          <a:lstStyle/>
          <a:p>
            <a:pPr marL="0" lvl="0" indent="0" algn="just">
              <a:lnSpc>
                <a:spcPct val="150000"/>
              </a:lnSpc>
              <a:spcBef>
                <a:spcPts val="0"/>
              </a:spcBef>
              <a:buNone/>
            </a:pPr>
            <a:endParaRPr lang="sl-SI" sz="2000" dirty="0">
              <a:solidFill>
                <a:srgbClr val="002060"/>
              </a:solidFill>
              <a:latin typeface="Calibri Light" panose="020F0302020204030204"/>
            </a:endParaRPr>
          </a:p>
          <a:p>
            <a:pPr marL="0" lvl="0" indent="0" algn="just">
              <a:lnSpc>
                <a:spcPct val="150000"/>
              </a:lnSpc>
              <a:spcBef>
                <a:spcPts val="0"/>
              </a:spcBef>
              <a:buNone/>
            </a:pPr>
            <a:r>
              <a:rPr lang="sl-SI" sz="2000" dirty="0" smtClean="0">
                <a:solidFill>
                  <a:srgbClr val="002060"/>
                </a:solidFill>
                <a:latin typeface="Calibri Light" panose="020F0302020204030204"/>
              </a:rPr>
              <a:t>To je </a:t>
            </a:r>
            <a:r>
              <a:rPr lang="sl-SI" sz="2000" dirty="0">
                <a:solidFill>
                  <a:srgbClr val="002060"/>
                </a:solidFill>
                <a:latin typeface="Calibri Light" panose="020F0302020204030204"/>
              </a:rPr>
              <a:t>način s pomočjo </a:t>
            </a:r>
            <a:r>
              <a:rPr lang="sl-SI" sz="2000" dirty="0" smtClean="0">
                <a:solidFill>
                  <a:srgbClr val="002060"/>
                </a:solidFill>
                <a:latin typeface="Calibri Light" panose="020F0302020204030204"/>
              </a:rPr>
              <a:t>izpraševanja. Ko nas kdo izprašuje, moramo odgovor dobro premisliti. Spomniti se moram tega, kar znamo, znanje v mislih urediti in povedati tako, da bo to res odgovor na zastavljeno vprašanje. Zato se, kadarkoli vam bo to mogoče, učite tako, da drug drugega izprašujete. Izprašujte svoje sošolce, oni pa naj izprašujejo vas. Včasih prosite starše, naj vas izprašajo. Tako se boste najbolj zanesljivo naučili in si trajneje zapomnili tisto, kar se učite.</a:t>
            </a:r>
            <a:endParaRPr lang="sl-SI" sz="2000" dirty="0">
              <a:solidFill>
                <a:srgbClr val="002060"/>
              </a:solidFill>
              <a:latin typeface="Calibri Light" panose="020F0302020204030204"/>
            </a:endParaRPr>
          </a:p>
          <a:p>
            <a:pPr marL="0" indent="0" algn="just">
              <a:lnSpc>
                <a:spcPct val="150000"/>
              </a:lnSpc>
              <a:spcBef>
                <a:spcPts val="0"/>
              </a:spcBef>
              <a:buNone/>
            </a:pPr>
            <a:endParaRPr lang="sl-SI" sz="2000" dirty="0" smtClean="0">
              <a:solidFill>
                <a:srgbClr val="002060"/>
              </a:solidFill>
              <a:latin typeface="Calibri Light" panose="020F0302020204030204"/>
            </a:endParaRP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6" nam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2198297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7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84030" y="1020742"/>
            <a:ext cx="9530862" cy="1487996"/>
          </a:xfrm>
        </p:spPr>
        <p:txBody>
          <a:bodyPr>
            <a:normAutofit/>
          </a:bodyPr>
          <a:lstStyle/>
          <a:p>
            <a:r>
              <a:rPr lang="sl-SI" sz="4400" dirty="0">
                <a:solidFill>
                  <a:srgbClr val="C00000"/>
                </a:solidFill>
                <a:latin typeface="English111 Vivace BT" panose="03030702030607090B03" pitchFamily="66" charset="2"/>
              </a:rPr>
              <a:t>Poglavitna naloga - učenje</a:t>
            </a:r>
          </a:p>
        </p:txBody>
      </p:sp>
      <p:sp>
        <p:nvSpPr>
          <p:cNvPr id="3" name="Podnaslov 2"/>
          <p:cNvSpPr>
            <a:spLocks noGrp="1"/>
          </p:cNvSpPr>
          <p:nvPr>
            <p:ph type="subTitle" idx="1"/>
          </p:nvPr>
        </p:nvSpPr>
        <p:spPr>
          <a:xfrm>
            <a:off x="1684898" y="2274277"/>
            <a:ext cx="8221102" cy="2983523"/>
          </a:xfrm>
        </p:spPr>
        <p:txBody>
          <a:bodyPr>
            <a:normAutofit/>
          </a:bodyPr>
          <a:lstStyle/>
          <a:p>
            <a:endParaRPr lang="sl-SI" sz="1800" dirty="0" smtClean="0">
              <a:solidFill>
                <a:srgbClr val="002060"/>
              </a:solidFill>
            </a:endParaRPr>
          </a:p>
          <a:p>
            <a:pPr marL="285750" indent="-285750" algn="just">
              <a:lnSpc>
                <a:spcPct val="150000"/>
              </a:lnSpc>
              <a:buFont typeface="Arial" panose="020B0604020202020204" pitchFamily="34" charset="0"/>
              <a:buChar char="•"/>
            </a:pPr>
            <a:endParaRPr lang="sl-SI" sz="1800" dirty="0" smtClean="0">
              <a:solidFill>
                <a:srgbClr val="002060"/>
              </a:solidFill>
            </a:endParaRPr>
          </a:p>
        </p:txBody>
      </p:sp>
      <p:pic>
        <p:nvPicPr>
          <p:cNvPr id="4" name="Slika 3"/>
          <p:cNvPicPr>
            <a:picLocks noChangeAspect="1"/>
          </p:cNvPicPr>
          <p:nvPr/>
        </p:nvPicPr>
        <p:blipFill>
          <a:blip r:embed="rId4"/>
          <a:stretch>
            <a:fillRect/>
          </a:stretch>
        </p:blipFill>
        <p:spPr>
          <a:xfrm>
            <a:off x="331469" y="5193648"/>
            <a:ext cx="1353429" cy="1664352"/>
          </a:xfrm>
          <a:prstGeom prst="rect">
            <a:avLst/>
          </a:prstGeom>
        </p:spPr>
      </p:pic>
      <p:pic>
        <p:nvPicPr>
          <p:cNvPr id="5" name="Slika 4"/>
          <p:cNvPicPr>
            <a:picLocks noChangeAspect="1"/>
          </p:cNvPicPr>
          <p:nvPr/>
        </p:nvPicPr>
        <p:blipFill>
          <a:blip r:embed="rId5"/>
          <a:stretch>
            <a:fillRect/>
          </a:stretch>
        </p:blipFill>
        <p:spPr>
          <a:xfrm rot="16200000">
            <a:off x="10487569" y="5102338"/>
            <a:ext cx="1353429" cy="1664352"/>
          </a:xfrm>
          <a:prstGeom prst="rect">
            <a:avLst/>
          </a:prstGeom>
        </p:spPr>
      </p:pic>
      <p:pic>
        <p:nvPicPr>
          <p:cNvPr id="6" name="Slika 5"/>
          <p:cNvPicPr>
            <a:picLocks noChangeAspect="1"/>
          </p:cNvPicPr>
          <p:nvPr/>
        </p:nvPicPr>
        <p:blipFill>
          <a:blip r:embed="rId6"/>
          <a:stretch>
            <a:fillRect/>
          </a:stretch>
        </p:blipFill>
        <p:spPr>
          <a:xfrm rot="16200000">
            <a:off x="10332107" y="155462"/>
            <a:ext cx="1664352" cy="1353429"/>
          </a:xfrm>
          <a:prstGeom prst="rect">
            <a:avLst/>
          </a:prstGeom>
        </p:spPr>
      </p:pic>
      <p:pic>
        <p:nvPicPr>
          <p:cNvPr id="7" name="Slika 6"/>
          <p:cNvPicPr>
            <a:picLocks noChangeAspect="1"/>
          </p:cNvPicPr>
          <p:nvPr/>
        </p:nvPicPr>
        <p:blipFill>
          <a:blip r:embed="rId5"/>
          <a:stretch>
            <a:fillRect/>
          </a:stretch>
        </p:blipFill>
        <p:spPr>
          <a:xfrm rot="5400000">
            <a:off x="331468" y="20525"/>
            <a:ext cx="1353429" cy="1664352"/>
          </a:xfrm>
          <a:prstGeom prst="rect">
            <a:avLst/>
          </a:prstGeom>
        </p:spPr>
      </p:pic>
      <p:sp>
        <p:nvSpPr>
          <p:cNvPr id="8" name="Pravokotnik 7"/>
          <p:cNvSpPr/>
          <p:nvPr/>
        </p:nvSpPr>
        <p:spPr>
          <a:xfrm>
            <a:off x="3048000" y="2245086"/>
            <a:ext cx="6096000" cy="4001095"/>
          </a:xfrm>
          <a:prstGeom prst="rect">
            <a:avLst/>
          </a:prstGeom>
        </p:spPr>
        <p:txBody>
          <a:bodyPr>
            <a:spAutoFit/>
          </a:bodyPr>
          <a:lstStyle/>
          <a:p>
            <a:pPr lvl="0" algn="ctr">
              <a:lnSpc>
                <a:spcPct val="90000"/>
              </a:lnSpc>
              <a:spcBef>
                <a:spcPts val="1000"/>
              </a:spcBef>
            </a:pPr>
            <a:endParaRPr lang="sl-SI" sz="2000" dirty="0" smtClean="0">
              <a:solidFill>
                <a:srgbClr val="002060"/>
              </a:solidFill>
              <a:latin typeface="+mj-lt"/>
            </a:endParaRPr>
          </a:p>
          <a:p>
            <a:pPr lvl="0" algn="ctr">
              <a:lnSpc>
                <a:spcPct val="90000"/>
              </a:lnSpc>
              <a:spcBef>
                <a:spcPts val="1000"/>
              </a:spcBef>
            </a:pPr>
            <a:endParaRPr lang="sl-SI" sz="2000" dirty="0" smtClean="0">
              <a:solidFill>
                <a:srgbClr val="002060"/>
              </a:solidFill>
              <a:latin typeface="+mj-lt"/>
            </a:endParaRPr>
          </a:p>
          <a:p>
            <a:pPr lvl="0" algn="ctr">
              <a:lnSpc>
                <a:spcPct val="90000"/>
              </a:lnSpc>
              <a:spcBef>
                <a:spcPts val="1000"/>
              </a:spcBef>
            </a:pPr>
            <a:r>
              <a:rPr lang="sl-SI" sz="2000" dirty="0" smtClean="0">
                <a:solidFill>
                  <a:srgbClr val="002060"/>
                </a:solidFill>
                <a:latin typeface="+mj-lt"/>
              </a:rPr>
              <a:t>Učenci </a:t>
            </a:r>
            <a:r>
              <a:rPr lang="sl-SI" sz="2000" dirty="0">
                <a:solidFill>
                  <a:srgbClr val="002060"/>
                </a:solidFill>
                <a:latin typeface="+mj-lt"/>
              </a:rPr>
              <a:t>ste in vaša poglavitna naloga je učenje</a:t>
            </a:r>
            <a:r>
              <a:rPr lang="sl-SI" sz="2000" dirty="0" smtClean="0">
                <a:solidFill>
                  <a:srgbClr val="002060"/>
                </a:solidFill>
                <a:latin typeface="+mj-lt"/>
              </a:rPr>
              <a:t>.</a:t>
            </a:r>
            <a:endParaRPr lang="sl-SI" sz="2000" dirty="0">
              <a:solidFill>
                <a:srgbClr val="002060"/>
              </a:solidFill>
              <a:latin typeface="+mj-lt"/>
            </a:endParaRPr>
          </a:p>
          <a:p>
            <a:pPr lvl="0" algn="ctr">
              <a:lnSpc>
                <a:spcPct val="150000"/>
              </a:lnSpc>
              <a:spcBef>
                <a:spcPts val="1000"/>
              </a:spcBef>
            </a:pPr>
            <a:r>
              <a:rPr lang="sl-SI" sz="2000" dirty="0">
                <a:solidFill>
                  <a:srgbClr val="002060"/>
                </a:solidFill>
                <a:latin typeface="+mj-lt"/>
              </a:rPr>
              <a:t>Kaj pa je učenje?</a:t>
            </a:r>
          </a:p>
          <a:p>
            <a:pPr lvl="0" algn="ctr">
              <a:lnSpc>
                <a:spcPct val="150000"/>
              </a:lnSpc>
              <a:spcBef>
                <a:spcPts val="1000"/>
              </a:spcBef>
            </a:pPr>
            <a:r>
              <a:rPr lang="sl-SI" sz="2000" dirty="0">
                <a:solidFill>
                  <a:srgbClr val="002060"/>
                </a:solidFill>
                <a:latin typeface="+mj-lt"/>
              </a:rPr>
              <a:t>Kako se je treba učiti?</a:t>
            </a:r>
          </a:p>
          <a:p>
            <a:pPr lvl="0" algn="ctr">
              <a:lnSpc>
                <a:spcPct val="150000"/>
              </a:lnSpc>
              <a:spcBef>
                <a:spcPts val="1000"/>
              </a:spcBef>
            </a:pPr>
            <a:r>
              <a:rPr lang="sl-SI" sz="2000" dirty="0">
                <a:solidFill>
                  <a:srgbClr val="002060"/>
                </a:solidFill>
                <a:latin typeface="+mj-lt"/>
              </a:rPr>
              <a:t>Kaj se je treba učiti</a:t>
            </a:r>
            <a:r>
              <a:rPr lang="sl-SI" sz="2000" dirty="0" smtClean="0">
                <a:solidFill>
                  <a:srgbClr val="002060"/>
                </a:solidFill>
                <a:latin typeface="+mj-lt"/>
              </a:rPr>
              <a:t>?</a:t>
            </a:r>
          </a:p>
          <a:p>
            <a:pPr lvl="0" algn="ctr">
              <a:lnSpc>
                <a:spcPct val="150000"/>
              </a:lnSpc>
              <a:spcBef>
                <a:spcPts val="1000"/>
              </a:spcBef>
            </a:pPr>
            <a:r>
              <a:rPr lang="sl-SI" sz="2000" dirty="0" smtClean="0">
                <a:solidFill>
                  <a:srgbClr val="002060"/>
                </a:solidFill>
                <a:latin typeface="+mj-lt"/>
              </a:rPr>
              <a:t>To so najpomembnejša vprašanja, na katera bomo v tej predstavitvi poskušali odgovoriti.</a:t>
            </a:r>
            <a:endParaRPr lang="sl-SI" sz="2000" dirty="0">
              <a:solidFill>
                <a:srgbClr val="002060"/>
              </a:solidFill>
              <a:latin typeface="+mj-lt"/>
            </a:endParaRPr>
          </a:p>
        </p:txBody>
      </p:sp>
      <p:pic>
        <p:nvPicPr>
          <p:cNvPr id="1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595675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45"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371601"/>
            <a:ext cx="10515600" cy="1040302"/>
          </a:xfrm>
        </p:spPr>
        <p:txBody>
          <a:bodyPr>
            <a:normAutofit/>
          </a:bodyPr>
          <a:lstStyle/>
          <a:p>
            <a:pPr algn="ctr"/>
            <a:r>
              <a:rPr lang="sl-SI" dirty="0" smtClean="0">
                <a:solidFill>
                  <a:srgbClr val="C00000"/>
                </a:solidFill>
                <a:latin typeface="English111 Vivace BT" panose="03030702030607090B03" pitchFamily="66" charset="2"/>
              </a:rPr>
              <a:t>Sprašujemo sami sebe</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743515" y="2698181"/>
            <a:ext cx="9202615" cy="3609609"/>
          </a:xfrm>
        </p:spPr>
        <p:txBody>
          <a:bodyPr>
            <a:normAutofit lnSpcReduction="10000"/>
          </a:bodyPr>
          <a:lstStyle/>
          <a:p>
            <a:pPr marL="0" lvl="0" indent="0" algn="just">
              <a:lnSpc>
                <a:spcPct val="150000"/>
              </a:lnSpc>
              <a:spcBef>
                <a:spcPts val="0"/>
              </a:spcBef>
              <a:buNone/>
            </a:pPr>
            <a:r>
              <a:rPr lang="sl-SI" sz="2000" dirty="0" smtClean="0">
                <a:solidFill>
                  <a:srgbClr val="002060"/>
                </a:solidFill>
                <a:latin typeface="Calibri Light" panose="020F0302020204030204"/>
              </a:rPr>
              <a:t>Tudi sami se lahko učimo aktivno. Če se učimo tiho, je lahko v istem prostoru še kdo, ker s tihim učenjem nikogar ne motimo. Če smo pri učenju sami ali kadar v knjigi ni vprašanj, tedaj si vprašanja lahko izmislimo. Seveda pa moramo </a:t>
            </a:r>
            <a:r>
              <a:rPr lang="sl-SI" sz="2000" dirty="0" err="1" smtClean="0">
                <a:solidFill>
                  <a:srgbClr val="002060"/>
                </a:solidFill>
                <a:latin typeface="Calibri Light" panose="020F0302020204030204"/>
              </a:rPr>
              <a:t>nanja</a:t>
            </a:r>
            <a:r>
              <a:rPr lang="sl-SI" sz="2000" dirty="0" smtClean="0">
                <a:solidFill>
                  <a:srgbClr val="002060"/>
                </a:solidFill>
                <a:latin typeface="Calibri Light" panose="020F0302020204030204"/>
              </a:rPr>
              <a:t> tudi odgovoriti. Preden pričnemo odgovarjati, je koristno, da si vprašanja, ki smo si jih zastavili, tudi zapišemo. Najpreprosteje je, da odgovorimo ustno. Kako pa se lahko prepričamo ali smo odgovorili pravilno?  Nič lažjega! Treba je spet le pogledati v knjigo, iz katere se učimo. Če so naši odgovori po pomenu enaki tistim v knjigi – smo se dobro naučili. Če pa so docela drugačni, se najbrž nismo dobro naučili in bomo to morali še izboljšati.</a:t>
            </a: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0" nam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779579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2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Vašemu učenju na pot</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743515" y="2698181"/>
            <a:ext cx="9202615" cy="3609609"/>
          </a:xfrm>
        </p:spPr>
        <p:txBody>
          <a:bodyPr>
            <a:normAutofit/>
          </a:bodyPr>
          <a:lstStyle/>
          <a:p>
            <a:pPr marL="0" lvl="0" indent="0" algn="just">
              <a:lnSpc>
                <a:spcPct val="150000"/>
              </a:lnSpc>
              <a:spcBef>
                <a:spcPts val="0"/>
              </a:spcBef>
              <a:buNone/>
            </a:pPr>
            <a:endParaRPr lang="sl-SI" sz="2000" dirty="0" smtClean="0">
              <a:solidFill>
                <a:srgbClr val="002060"/>
              </a:solidFill>
              <a:latin typeface="Calibri Light" panose="020F0302020204030204"/>
            </a:endParaRPr>
          </a:p>
          <a:p>
            <a:pPr marL="0" lvl="0" indent="0" algn="just">
              <a:lnSpc>
                <a:spcPct val="150000"/>
              </a:lnSpc>
              <a:spcBef>
                <a:spcPts val="0"/>
              </a:spcBef>
              <a:buNone/>
            </a:pPr>
            <a:r>
              <a:rPr lang="sl-SI" sz="2000" dirty="0" smtClean="0">
                <a:solidFill>
                  <a:srgbClr val="002060"/>
                </a:solidFill>
                <a:latin typeface="Calibri Light" panose="020F0302020204030204"/>
              </a:rPr>
              <a:t>Dragi učenci, vedite, da je učenje  v življenju vsakega človeka izjemnega  pomena. V tej predstavitvi ste  lahko našli le nekaj  najnujnejših priporočil o tem, kako se je treba učiti. A ko pri učenju napredujemo tako kot želimo, je to res na moč mikavno in zanimivo opravilo.  Najbrž  ne obstaja nič lepšega in zanimivejšega od uspešnega učenja.</a:t>
            </a:r>
          </a:p>
          <a:p>
            <a:pPr marL="0" lvl="0" indent="0" algn="just">
              <a:lnSpc>
                <a:spcPct val="150000"/>
              </a:lnSpc>
              <a:spcBef>
                <a:spcPts val="0"/>
              </a:spcBef>
              <a:buNone/>
            </a:pPr>
            <a:r>
              <a:rPr lang="sl-SI" sz="2000" dirty="0">
                <a:solidFill>
                  <a:srgbClr val="002060"/>
                </a:solidFill>
                <a:latin typeface="Calibri Light" panose="020F0302020204030204"/>
              </a:rPr>
              <a:t> </a:t>
            </a:r>
            <a:r>
              <a:rPr lang="sl-SI" sz="2000" dirty="0" smtClean="0">
                <a:solidFill>
                  <a:srgbClr val="002060"/>
                </a:solidFill>
                <a:latin typeface="Calibri Light" panose="020F0302020204030204"/>
              </a:rPr>
              <a:t>               </a:t>
            </a:r>
          </a:p>
          <a:p>
            <a:pPr marL="0" lvl="0" indent="0" algn="just">
              <a:lnSpc>
                <a:spcPct val="150000"/>
              </a:lnSpc>
              <a:spcBef>
                <a:spcPts val="0"/>
              </a:spcBef>
              <a:buNone/>
            </a:pPr>
            <a:r>
              <a:rPr lang="sl-SI" sz="2000" dirty="0">
                <a:solidFill>
                  <a:srgbClr val="002060"/>
                </a:solidFill>
                <a:latin typeface="Calibri Light" panose="020F0302020204030204"/>
              </a:rPr>
              <a:t> </a:t>
            </a:r>
            <a:r>
              <a:rPr lang="sl-SI" sz="2000" dirty="0" smtClean="0">
                <a:solidFill>
                  <a:srgbClr val="002060"/>
                </a:solidFill>
                <a:latin typeface="Calibri Light" panose="020F0302020204030204"/>
              </a:rPr>
              <a:t>                                                   Uspešno učenje vam želim!</a:t>
            </a:r>
          </a:p>
          <a:p>
            <a:pPr marL="0" lvl="0" indent="0" algn="just">
              <a:lnSpc>
                <a:spcPct val="150000"/>
              </a:lnSpc>
              <a:spcBef>
                <a:spcPts val="0"/>
              </a:spcBef>
              <a:buNone/>
            </a:pPr>
            <a:endParaRPr lang="sl-SI" sz="2000" dirty="0">
              <a:solidFill>
                <a:srgbClr val="002060"/>
              </a:solidFill>
              <a:latin typeface="Calibri Light" panose="020F0302020204030204"/>
            </a:endParaRPr>
          </a:p>
          <a:p>
            <a:pPr marL="0" lvl="0" indent="0" algn="just">
              <a:lnSpc>
                <a:spcPct val="150000"/>
              </a:lnSpc>
              <a:spcBef>
                <a:spcPts val="0"/>
              </a:spcBef>
              <a:buNone/>
            </a:pPr>
            <a:endParaRPr lang="sl-SI" sz="2000" dirty="0" smtClean="0">
              <a:solidFill>
                <a:srgbClr val="002060"/>
              </a:solidFill>
              <a:latin typeface="Calibri Light" panose="020F0302020204030204"/>
            </a:endParaRP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0"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264434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36"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sz="3600" dirty="0" smtClean="0">
                <a:solidFill>
                  <a:srgbClr val="C00000"/>
                </a:solidFill>
                <a:latin typeface="English111 Vivace BT" panose="03030702030607090B03" pitchFamily="66" charset="2"/>
              </a:rPr>
              <a:t>Prirejeno in povzeto po:</a:t>
            </a:r>
            <a:endParaRPr lang="sl-SI" sz="3600"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743515" y="2698181"/>
            <a:ext cx="9202615" cy="2788219"/>
          </a:xfrm>
        </p:spPr>
        <p:txBody>
          <a:bodyPr>
            <a:normAutofit/>
          </a:bodyPr>
          <a:lstStyle/>
          <a:p>
            <a:pPr marL="0" lvl="0" indent="0" algn="just">
              <a:lnSpc>
                <a:spcPct val="150000"/>
              </a:lnSpc>
              <a:spcBef>
                <a:spcPts val="0"/>
              </a:spcBef>
              <a:buNone/>
            </a:pPr>
            <a:r>
              <a:rPr lang="sl-SI" sz="2000" dirty="0" smtClean="0">
                <a:solidFill>
                  <a:srgbClr val="002060"/>
                </a:solidFill>
                <a:latin typeface="Calibri Light" panose="020F0302020204030204"/>
              </a:rPr>
              <a:t>           </a:t>
            </a:r>
          </a:p>
          <a:p>
            <a:pPr marL="0" lvl="0" indent="0" algn="just">
              <a:lnSpc>
                <a:spcPct val="150000"/>
              </a:lnSpc>
              <a:spcBef>
                <a:spcPts val="0"/>
              </a:spcBef>
              <a:buNone/>
            </a:pPr>
            <a:r>
              <a:rPr lang="sl-SI" sz="2000" dirty="0" smtClean="0">
                <a:solidFill>
                  <a:srgbClr val="002060"/>
                </a:solidFill>
                <a:latin typeface="Calibri Light" panose="020F0302020204030204"/>
              </a:rPr>
              <a:t>                                       </a:t>
            </a:r>
          </a:p>
          <a:p>
            <a:pPr marL="0" lvl="0" indent="0" algn="just">
              <a:lnSpc>
                <a:spcPct val="150000"/>
              </a:lnSpc>
              <a:spcBef>
                <a:spcPts val="0"/>
              </a:spcBef>
              <a:buNone/>
            </a:pPr>
            <a:r>
              <a:rPr lang="sl-SI" sz="2000" dirty="0" smtClean="0">
                <a:solidFill>
                  <a:srgbClr val="002060"/>
                </a:solidFill>
                <a:latin typeface="Calibri Light" panose="020F0302020204030204"/>
              </a:rPr>
              <a:t>Furlan, I. Kako se je treba učiti:  navodilo za učence četrtega, petega in šestega razreda osnovne šole. Ljubljana: Dopisna delavska univerza, 1973</a:t>
            </a: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339754" y="5234543"/>
            <a:ext cx="1664352" cy="1359526"/>
          </a:xfrm>
          <a:prstGeom prst="rect">
            <a:avLst/>
          </a:prstGeom>
        </p:spPr>
      </p:pic>
      <p:pic>
        <p:nvPicPr>
          <p:cNvPr id="11" nam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141070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6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Najprej - črke</a:t>
            </a:r>
            <a:endParaRPr lang="sl-SI" dirty="0">
              <a:solidFill>
                <a:srgbClr val="C00000"/>
              </a:solidFill>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nSpc>
                <a:spcPct val="150000"/>
              </a:lnSpc>
              <a:buNone/>
            </a:pPr>
            <a:endParaRPr lang="sl-SI" sz="2000" dirty="0" smtClean="0">
              <a:solidFill>
                <a:srgbClr val="002060"/>
              </a:solidFill>
              <a:latin typeface="Calibri Light" panose="020F0302020204030204"/>
            </a:endParaRPr>
          </a:p>
          <a:p>
            <a:pPr marL="0" indent="0">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Učimo se predvsem tako, da beremo, poslušamo in izkušamo. S tem pridobivamo znanje. Večinoma </a:t>
            </a:r>
            <a:r>
              <a:rPr lang="sl-SI" sz="2000" dirty="0">
                <a:solidFill>
                  <a:srgbClr val="002060"/>
                </a:solidFill>
                <a:latin typeface="Calibri Light" panose="020F0302020204030204"/>
              </a:rPr>
              <a:t>g</a:t>
            </a:r>
            <a:r>
              <a:rPr lang="sl-SI" sz="2000" dirty="0" smtClean="0">
                <a:solidFill>
                  <a:srgbClr val="002060"/>
                </a:solidFill>
                <a:latin typeface="Calibri Light" panose="020F0302020204030204"/>
              </a:rPr>
              <a:t>a usvajamo delček za delčkom, včasih si lahko naenkrat pridobimo več delcev znanja. Tudi poznavanje črk je delček znanja pri branju. Predstavljajte si, da ima vaša učiteljica nek del znanja napisan na listku. Ta listek pa je v njeni torbici. Kaj je treba naprej storiti, da bi ta delec znanja osvojili?</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028831" y="5082130"/>
            <a:ext cx="1664352" cy="1359526"/>
          </a:xfrm>
          <a:prstGeom prst="rect">
            <a:avLst/>
          </a:prstGeom>
        </p:spPr>
      </p:pic>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799409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84030" y="1020742"/>
            <a:ext cx="9530862" cy="976069"/>
          </a:xfrm>
        </p:spPr>
        <p:txBody>
          <a:bodyPr>
            <a:normAutofit/>
          </a:bodyPr>
          <a:lstStyle/>
          <a:p>
            <a:r>
              <a:rPr lang="sl-SI" sz="4400" dirty="0" smtClean="0">
                <a:solidFill>
                  <a:srgbClr val="C00000"/>
                </a:solidFill>
                <a:latin typeface="English111 Vivace BT" panose="03030702030607090B03" pitchFamily="66" charset="2"/>
              </a:rPr>
              <a:t>Učbeniki in učitelji</a:t>
            </a:r>
            <a:endParaRPr lang="sl-SI" sz="4400" dirty="0">
              <a:solidFill>
                <a:srgbClr val="C00000"/>
              </a:solidFill>
              <a:latin typeface="English111 Vivace BT" panose="03030702030607090B03" pitchFamily="66" charset="2"/>
            </a:endParaRPr>
          </a:p>
        </p:txBody>
      </p:sp>
      <p:sp>
        <p:nvSpPr>
          <p:cNvPr id="3" name="Podnaslov 2"/>
          <p:cNvSpPr>
            <a:spLocks noGrp="1"/>
          </p:cNvSpPr>
          <p:nvPr>
            <p:ph type="subTitle" idx="1"/>
          </p:nvPr>
        </p:nvSpPr>
        <p:spPr>
          <a:xfrm>
            <a:off x="1684898" y="2274277"/>
            <a:ext cx="8221102" cy="2983523"/>
          </a:xfrm>
        </p:spPr>
        <p:txBody>
          <a:bodyPr>
            <a:normAutofit/>
          </a:bodyPr>
          <a:lstStyle/>
          <a:p>
            <a:endParaRPr lang="sl-SI" sz="1800" dirty="0" smtClean="0">
              <a:solidFill>
                <a:srgbClr val="002060"/>
              </a:solidFill>
            </a:endParaRPr>
          </a:p>
          <a:p>
            <a:pPr marL="285750" indent="-285750" algn="just">
              <a:lnSpc>
                <a:spcPct val="150000"/>
              </a:lnSpc>
              <a:buFont typeface="Arial" panose="020B0604020202020204" pitchFamily="34" charset="0"/>
              <a:buChar char="•"/>
            </a:pPr>
            <a:endParaRPr lang="sl-SI" sz="1800" dirty="0" smtClean="0">
              <a:solidFill>
                <a:srgbClr val="002060"/>
              </a:solidFill>
            </a:endParaRPr>
          </a:p>
        </p:txBody>
      </p:sp>
      <p:pic>
        <p:nvPicPr>
          <p:cNvPr id="4" name="Slika 3"/>
          <p:cNvPicPr>
            <a:picLocks noChangeAspect="1"/>
          </p:cNvPicPr>
          <p:nvPr/>
        </p:nvPicPr>
        <p:blipFill>
          <a:blip r:embed="rId4"/>
          <a:stretch>
            <a:fillRect/>
          </a:stretch>
        </p:blipFill>
        <p:spPr>
          <a:xfrm>
            <a:off x="331469" y="5193648"/>
            <a:ext cx="1353429" cy="1664352"/>
          </a:xfrm>
          <a:prstGeom prst="rect">
            <a:avLst/>
          </a:prstGeom>
        </p:spPr>
      </p:pic>
      <p:pic>
        <p:nvPicPr>
          <p:cNvPr id="5" name="Slika 4"/>
          <p:cNvPicPr>
            <a:picLocks noChangeAspect="1"/>
          </p:cNvPicPr>
          <p:nvPr/>
        </p:nvPicPr>
        <p:blipFill>
          <a:blip r:embed="rId5"/>
          <a:stretch>
            <a:fillRect/>
          </a:stretch>
        </p:blipFill>
        <p:spPr>
          <a:xfrm rot="16200000">
            <a:off x="10487569" y="5102338"/>
            <a:ext cx="1353429" cy="1664352"/>
          </a:xfrm>
          <a:prstGeom prst="rect">
            <a:avLst/>
          </a:prstGeom>
        </p:spPr>
      </p:pic>
      <p:pic>
        <p:nvPicPr>
          <p:cNvPr id="6" name="Slika 5"/>
          <p:cNvPicPr>
            <a:picLocks noChangeAspect="1"/>
          </p:cNvPicPr>
          <p:nvPr/>
        </p:nvPicPr>
        <p:blipFill>
          <a:blip r:embed="rId6"/>
          <a:stretch>
            <a:fillRect/>
          </a:stretch>
        </p:blipFill>
        <p:spPr>
          <a:xfrm rot="16200000">
            <a:off x="10332107" y="155462"/>
            <a:ext cx="1664352" cy="1353429"/>
          </a:xfrm>
          <a:prstGeom prst="rect">
            <a:avLst/>
          </a:prstGeom>
        </p:spPr>
      </p:pic>
      <p:pic>
        <p:nvPicPr>
          <p:cNvPr id="7" name="Slika 6"/>
          <p:cNvPicPr>
            <a:picLocks noChangeAspect="1"/>
          </p:cNvPicPr>
          <p:nvPr/>
        </p:nvPicPr>
        <p:blipFill>
          <a:blip r:embed="rId5"/>
          <a:stretch>
            <a:fillRect/>
          </a:stretch>
        </p:blipFill>
        <p:spPr>
          <a:xfrm rot="5400000">
            <a:off x="331468" y="20525"/>
            <a:ext cx="1353429" cy="1664352"/>
          </a:xfrm>
          <a:prstGeom prst="rect">
            <a:avLst/>
          </a:prstGeom>
        </p:spPr>
      </p:pic>
      <p:sp>
        <p:nvSpPr>
          <p:cNvPr id="8" name="Pravokotnik 7"/>
          <p:cNvSpPr/>
          <p:nvPr/>
        </p:nvSpPr>
        <p:spPr>
          <a:xfrm>
            <a:off x="1409062" y="2455159"/>
            <a:ext cx="8825184" cy="1938992"/>
          </a:xfrm>
          <a:prstGeom prst="rect">
            <a:avLst/>
          </a:prstGeom>
        </p:spPr>
        <p:txBody>
          <a:bodyPr wrap="square">
            <a:spAutoFit/>
          </a:bodyPr>
          <a:lstStyle/>
          <a:p>
            <a:pPr algn="just">
              <a:lnSpc>
                <a:spcPct val="150000"/>
              </a:lnSpc>
            </a:pPr>
            <a:r>
              <a:rPr lang="sl-SI" sz="2000" dirty="0">
                <a:solidFill>
                  <a:srgbClr val="002060"/>
                </a:solidFill>
                <a:latin typeface="+mj-lt"/>
              </a:rPr>
              <a:t>Da spoznamo, kaj se bomo med šolskim letom učili, je </a:t>
            </a:r>
            <a:r>
              <a:rPr lang="sl-SI" sz="2000" dirty="0" smtClean="0">
                <a:solidFill>
                  <a:srgbClr val="002060"/>
                </a:solidFill>
                <a:latin typeface="+mj-lt"/>
              </a:rPr>
              <a:t>najpreprosteje, </a:t>
            </a:r>
            <a:r>
              <a:rPr lang="sl-SI" sz="2000" dirty="0">
                <a:solidFill>
                  <a:srgbClr val="002060"/>
                </a:solidFill>
                <a:latin typeface="+mj-lt"/>
              </a:rPr>
              <a:t>če pregledamo svoje </a:t>
            </a:r>
            <a:r>
              <a:rPr lang="sl-SI" sz="2000" dirty="0" smtClean="0">
                <a:solidFill>
                  <a:srgbClr val="002060"/>
                </a:solidFill>
                <a:latin typeface="+mj-lt"/>
              </a:rPr>
              <a:t>učbenike. Če </a:t>
            </a:r>
            <a:r>
              <a:rPr lang="sl-SI" sz="2000" dirty="0">
                <a:solidFill>
                  <a:srgbClr val="002060"/>
                </a:solidFill>
                <a:latin typeface="+mj-lt"/>
              </a:rPr>
              <a:t>boste </a:t>
            </a:r>
            <a:r>
              <a:rPr lang="sl-SI" sz="2000" dirty="0" smtClean="0">
                <a:solidFill>
                  <a:srgbClr val="002060"/>
                </a:solidFill>
                <a:latin typeface="+mj-lt"/>
              </a:rPr>
              <a:t> na začetku  </a:t>
            </a:r>
            <a:r>
              <a:rPr lang="sl-SI" sz="2000" dirty="0">
                <a:solidFill>
                  <a:srgbClr val="002060"/>
                </a:solidFill>
                <a:latin typeface="+mj-lt"/>
              </a:rPr>
              <a:t>vsakega šolskega leta </a:t>
            </a:r>
            <a:r>
              <a:rPr lang="sl-SI" sz="2000" dirty="0" smtClean="0">
                <a:solidFill>
                  <a:srgbClr val="002060"/>
                </a:solidFill>
                <a:latin typeface="+mj-lt"/>
              </a:rPr>
              <a:t>pazljivo prelistali </a:t>
            </a:r>
            <a:r>
              <a:rPr lang="sl-SI" sz="2000" dirty="0">
                <a:solidFill>
                  <a:srgbClr val="002060"/>
                </a:solidFill>
                <a:latin typeface="+mj-lt"/>
              </a:rPr>
              <a:t>svoje šolske knjige, vam bo to  gotovo pomagalo pri </a:t>
            </a:r>
            <a:r>
              <a:rPr lang="sl-SI" sz="2000" dirty="0" smtClean="0">
                <a:solidFill>
                  <a:srgbClr val="002060"/>
                </a:solidFill>
                <a:latin typeface="+mj-lt"/>
              </a:rPr>
              <a:t>učenju. Če </a:t>
            </a:r>
            <a:r>
              <a:rPr lang="sl-SI" sz="2000" dirty="0">
                <a:solidFill>
                  <a:srgbClr val="002060"/>
                </a:solidFill>
                <a:latin typeface="+mj-lt"/>
              </a:rPr>
              <a:t>za kak predmet nimate učbenika –  o </a:t>
            </a:r>
            <a:r>
              <a:rPr lang="sl-SI" sz="2000" dirty="0" smtClean="0">
                <a:solidFill>
                  <a:srgbClr val="002060"/>
                </a:solidFill>
                <a:latin typeface="+mj-lt"/>
              </a:rPr>
              <a:t>tem, </a:t>
            </a:r>
            <a:r>
              <a:rPr lang="sl-SI" sz="2000" dirty="0">
                <a:solidFill>
                  <a:srgbClr val="002060"/>
                </a:solidFill>
                <a:latin typeface="+mj-lt"/>
              </a:rPr>
              <a:t>kaj se je treba učiti, </a:t>
            </a:r>
            <a:r>
              <a:rPr lang="sl-SI" sz="2000" dirty="0" smtClean="0">
                <a:solidFill>
                  <a:srgbClr val="002060"/>
                </a:solidFill>
                <a:latin typeface="+mj-lt"/>
              </a:rPr>
              <a:t>vprašajte učitelja.</a:t>
            </a:r>
          </a:p>
        </p:txBody>
      </p:sp>
      <p:pic>
        <p:nvPicPr>
          <p:cNvPr id="10"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1268749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0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84030" y="1383322"/>
            <a:ext cx="9530862" cy="973015"/>
          </a:xfrm>
        </p:spPr>
        <p:txBody>
          <a:bodyPr>
            <a:normAutofit/>
          </a:bodyPr>
          <a:lstStyle/>
          <a:p>
            <a:r>
              <a:rPr lang="sl-SI" sz="4400" dirty="0" smtClean="0">
                <a:solidFill>
                  <a:srgbClr val="C00000"/>
                </a:solidFill>
                <a:latin typeface="English111 Vivace BT" panose="03030702030607090B03" pitchFamily="66" charset="2"/>
              </a:rPr>
              <a:t>Znanje, spretnosti in navade</a:t>
            </a:r>
            <a:endParaRPr lang="sl-SI" sz="4400" dirty="0">
              <a:solidFill>
                <a:srgbClr val="C00000"/>
              </a:solidFill>
              <a:latin typeface="English111 Vivace BT" panose="03030702030607090B03" pitchFamily="66" charset="2"/>
            </a:endParaRPr>
          </a:p>
        </p:txBody>
      </p:sp>
      <p:sp>
        <p:nvSpPr>
          <p:cNvPr id="3" name="Podnaslov 2"/>
          <p:cNvSpPr>
            <a:spLocks noGrp="1"/>
          </p:cNvSpPr>
          <p:nvPr>
            <p:ph type="subTitle" idx="1"/>
          </p:nvPr>
        </p:nvSpPr>
        <p:spPr>
          <a:xfrm>
            <a:off x="1684898" y="2841566"/>
            <a:ext cx="8802670" cy="2416233"/>
          </a:xfrm>
        </p:spPr>
        <p:txBody>
          <a:bodyPr>
            <a:normAutofit lnSpcReduction="10000"/>
          </a:bodyPr>
          <a:lstStyle/>
          <a:p>
            <a:endParaRPr lang="sl-SI" sz="1800" dirty="0" smtClean="0">
              <a:solidFill>
                <a:srgbClr val="002060"/>
              </a:solidFill>
            </a:endParaRPr>
          </a:p>
          <a:p>
            <a:pPr algn="just">
              <a:lnSpc>
                <a:spcPct val="150000"/>
              </a:lnSpc>
            </a:pPr>
            <a:r>
              <a:rPr lang="sl-SI" sz="2200" dirty="0" smtClean="0">
                <a:solidFill>
                  <a:srgbClr val="002060"/>
                </a:solidFill>
                <a:latin typeface="Calibri Light" panose="020F0302020204030204" pitchFamily="34" charset="0"/>
              </a:rPr>
              <a:t>Z učenjem pridobivamo znanje. Kdor zna svoje znanje uporabiti bolje, je bolj spreten. Tudi spretnost pridobimo z učenjem. Kadar brez posebnega razmišljanja zmoremo neko delo, je to zato, ker smo se ga privadili. Navade  si prav tako  pridobimo z učenjem.</a:t>
            </a:r>
          </a:p>
          <a:p>
            <a:pPr marL="285750" indent="-285750" algn="just">
              <a:lnSpc>
                <a:spcPct val="150000"/>
              </a:lnSpc>
              <a:buFont typeface="Arial" panose="020B0604020202020204" pitchFamily="34" charset="0"/>
              <a:buChar char="•"/>
            </a:pPr>
            <a:endParaRPr lang="sl-SI" sz="1800" dirty="0" smtClean="0">
              <a:solidFill>
                <a:srgbClr val="002060"/>
              </a:solidFill>
            </a:endParaRPr>
          </a:p>
        </p:txBody>
      </p:sp>
      <p:pic>
        <p:nvPicPr>
          <p:cNvPr id="4" name="Slika 3"/>
          <p:cNvPicPr>
            <a:picLocks noChangeAspect="1"/>
          </p:cNvPicPr>
          <p:nvPr/>
        </p:nvPicPr>
        <p:blipFill>
          <a:blip r:embed="rId4"/>
          <a:stretch>
            <a:fillRect/>
          </a:stretch>
        </p:blipFill>
        <p:spPr>
          <a:xfrm>
            <a:off x="331469" y="5193648"/>
            <a:ext cx="1353429" cy="1664352"/>
          </a:xfrm>
          <a:prstGeom prst="rect">
            <a:avLst/>
          </a:prstGeom>
        </p:spPr>
      </p:pic>
      <p:pic>
        <p:nvPicPr>
          <p:cNvPr id="5" name="Slika 4"/>
          <p:cNvPicPr>
            <a:picLocks noChangeAspect="1"/>
          </p:cNvPicPr>
          <p:nvPr/>
        </p:nvPicPr>
        <p:blipFill>
          <a:blip r:embed="rId5"/>
          <a:stretch>
            <a:fillRect/>
          </a:stretch>
        </p:blipFill>
        <p:spPr>
          <a:xfrm rot="16200000">
            <a:off x="10487569" y="5102338"/>
            <a:ext cx="1353429" cy="1664352"/>
          </a:xfrm>
          <a:prstGeom prst="rect">
            <a:avLst/>
          </a:prstGeom>
        </p:spPr>
      </p:pic>
      <p:pic>
        <p:nvPicPr>
          <p:cNvPr id="6" name="Slika 5"/>
          <p:cNvPicPr>
            <a:picLocks noChangeAspect="1"/>
          </p:cNvPicPr>
          <p:nvPr/>
        </p:nvPicPr>
        <p:blipFill>
          <a:blip r:embed="rId6"/>
          <a:stretch>
            <a:fillRect/>
          </a:stretch>
        </p:blipFill>
        <p:spPr>
          <a:xfrm rot="16200000">
            <a:off x="10332107" y="155462"/>
            <a:ext cx="1664352" cy="1353429"/>
          </a:xfrm>
          <a:prstGeom prst="rect">
            <a:avLst/>
          </a:prstGeom>
        </p:spPr>
      </p:pic>
      <p:pic>
        <p:nvPicPr>
          <p:cNvPr id="7" name="Slika 6"/>
          <p:cNvPicPr>
            <a:picLocks noChangeAspect="1"/>
          </p:cNvPicPr>
          <p:nvPr/>
        </p:nvPicPr>
        <p:blipFill>
          <a:blip r:embed="rId5"/>
          <a:stretch>
            <a:fillRect/>
          </a:stretch>
        </p:blipFill>
        <p:spPr>
          <a:xfrm rot="5400000">
            <a:off x="331468" y="20525"/>
            <a:ext cx="1353429" cy="1664352"/>
          </a:xfrm>
          <a:prstGeom prst="rect">
            <a:avLst/>
          </a:prstGeom>
        </p:spPr>
      </p:pic>
      <p:pic>
        <p:nvPicPr>
          <p:cNvPr id="10"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8538326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3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84030" y="1077320"/>
            <a:ext cx="9530862" cy="974218"/>
          </a:xfrm>
        </p:spPr>
        <p:txBody>
          <a:bodyPr>
            <a:normAutofit/>
          </a:bodyPr>
          <a:lstStyle/>
          <a:p>
            <a:r>
              <a:rPr lang="sl-SI" sz="4400" dirty="0" smtClean="0">
                <a:solidFill>
                  <a:srgbClr val="C00000"/>
                </a:solidFill>
                <a:latin typeface="English111 Vivace BT" panose="03030702030607090B03" pitchFamily="66" charset="2"/>
              </a:rPr>
              <a:t>Vid in sluh</a:t>
            </a:r>
            <a:endParaRPr lang="sl-SI" sz="4400" dirty="0">
              <a:solidFill>
                <a:srgbClr val="C00000"/>
              </a:solidFill>
              <a:latin typeface="English111 Vivace BT" panose="03030702030607090B03" pitchFamily="66" charset="2"/>
            </a:endParaRPr>
          </a:p>
        </p:txBody>
      </p:sp>
      <p:sp>
        <p:nvSpPr>
          <p:cNvPr id="3" name="Podnaslov 2"/>
          <p:cNvSpPr>
            <a:spLocks noGrp="1"/>
          </p:cNvSpPr>
          <p:nvPr>
            <p:ph type="subTitle" idx="1"/>
          </p:nvPr>
        </p:nvSpPr>
        <p:spPr>
          <a:xfrm>
            <a:off x="1684897" y="2606735"/>
            <a:ext cx="8802671" cy="3054307"/>
          </a:xfrm>
        </p:spPr>
        <p:txBody>
          <a:bodyPr>
            <a:normAutofit/>
          </a:bodyPr>
          <a:lstStyle/>
          <a:p>
            <a:pPr algn="just">
              <a:lnSpc>
                <a:spcPct val="150000"/>
              </a:lnSpc>
              <a:spcBef>
                <a:spcPts val="0"/>
              </a:spcBef>
            </a:pPr>
            <a:r>
              <a:rPr lang="sl-SI" sz="2000" dirty="0" smtClean="0">
                <a:solidFill>
                  <a:srgbClr val="002060"/>
                </a:solidFill>
                <a:latin typeface="Calibri Light" panose="020F0302020204030204" pitchFamily="34" charset="0"/>
              </a:rPr>
              <a:t>Za učenje sta najpomembnejši čutili za vid in sluh. Da vidimo, potrebujemo svetlobo. </a:t>
            </a:r>
          </a:p>
          <a:p>
            <a:pPr algn="just">
              <a:lnSpc>
                <a:spcPct val="150000"/>
              </a:lnSpc>
              <a:spcBef>
                <a:spcPts val="0"/>
              </a:spcBef>
            </a:pPr>
            <a:r>
              <a:rPr lang="sl-SI" sz="2000" dirty="0" smtClean="0">
                <a:solidFill>
                  <a:srgbClr val="002060"/>
                </a:solidFill>
                <a:latin typeface="Calibri Light" panose="020F0302020204030204" pitchFamily="34" charset="0"/>
              </a:rPr>
              <a:t>Če se učimo podnevi, naj bo okno pred nami ali na naši levi strani. Kdor piše z levo roko, naj ga ima na desni.</a:t>
            </a:r>
          </a:p>
          <a:p>
            <a:pPr algn="just">
              <a:lnSpc>
                <a:spcPct val="150000"/>
              </a:lnSpc>
              <a:spcBef>
                <a:spcPts val="0"/>
              </a:spcBef>
            </a:pPr>
            <a:r>
              <a:rPr lang="sl-SI" sz="2000" dirty="0" smtClean="0">
                <a:solidFill>
                  <a:srgbClr val="002060"/>
                </a:solidFill>
                <a:latin typeface="Calibri Light" panose="020F0302020204030204" pitchFamily="34" charset="0"/>
              </a:rPr>
              <a:t>Če se učimo zvečer, ko je že temno, mora biti svetloba dovolj močna in svetilka na isti stani kot podnevi okno. Nikar ne berimo, če ni dovolj svetlo!</a:t>
            </a:r>
          </a:p>
        </p:txBody>
      </p:sp>
      <p:pic>
        <p:nvPicPr>
          <p:cNvPr id="4" name="Slika 3"/>
          <p:cNvPicPr>
            <a:picLocks noChangeAspect="1"/>
          </p:cNvPicPr>
          <p:nvPr/>
        </p:nvPicPr>
        <p:blipFill>
          <a:blip r:embed="rId4"/>
          <a:stretch>
            <a:fillRect/>
          </a:stretch>
        </p:blipFill>
        <p:spPr>
          <a:xfrm>
            <a:off x="331469" y="5193648"/>
            <a:ext cx="1353429" cy="1664352"/>
          </a:xfrm>
          <a:prstGeom prst="rect">
            <a:avLst/>
          </a:prstGeom>
        </p:spPr>
      </p:pic>
      <p:pic>
        <p:nvPicPr>
          <p:cNvPr id="5" name="Slika 4"/>
          <p:cNvPicPr>
            <a:picLocks noChangeAspect="1"/>
          </p:cNvPicPr>
          <p:nvPr/>
        </p:nvPicPr>
        <p:blipFill>
          <a:blip r:embed="rId5"/>
          <a:stretch>
            <a:fillRect/>
          </a:stretch>
        </p:blipFill>
        <p:spPr>
          <a:xfrm rot="16200000">
            <a:off x="10487569" y="5102338"/>
            <a:ext cx="1353429" cy="1664352"/>
          </a:xfrm>
          <a:prstGeom prst="rect">
            <a:avLst/>
          </a:prstGeom>
        </p:spPr>
      </p:pic>
      <p:pic>
        <p:nvPicPr>
          <p:cNvPr id="6" name="Slika 5"/>
          <p:cNvPicPr>
            <a:picLocks noChangeAspect="1"/>
          </p:cNvPicPr>
          <p:nvPr/>
        </p:nvPicPr>
        <p:blipFill>
          <a:blip r:embed="rId6"/>
          <a:stretch>
            <a:fillRect/>
          </a:stretch>
        </p:blipFill>
        <p:spPr>
          <a:xfrm rot="16200000">
            <a:off x="10332107" y="155462"/>
            <a:ext cx="1664352" cy="1353429"/>
          </a:xfrm>
          <a:prstGeom prst="rect">
            <a:avLst/>
          </a:prstGeom>
        </p:spPr>
      </p:pic>
      <p:pic>
        <p:nvPicPr>
          <p:cNvPr id="7" name="Slika 6"/>
          <p:cNvPicPr>
            <a:picLocks noChangeAspect="1"/>
          </p:cNvPicPr>
          <p:nvPr/>
        </p:nvPicPr>
        <p:blipFill>
          <a:blip r:embed="rId5"/>
          <a:stretch>
            <a:fillRect/>
          </a:stretch>
        </p:blipFill>
        <p:spPr>
          <a:xfrm rot="5400000">
            <a:off x="331468" y="20525"/>
            <a:ext cx="1353429" cy="1664352"/>
          </a:xfrm>
          <a:prstGeom prst="rect">
            <a:avLst/>
          </a:prstGeom>
        </p:spPr>
      </p:pic>
      <p:pic>
        <p:nvPicPr>
          <p:cNvPr id="1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116043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664350"/>
            <a:ext cx="10515600" cy="903003"/>
          </a:xfrm>
        </p:spPr>
        <p:txBody>
          <a:bodyPr>
            <a:normAutofit/>
          </a:bodyPr>
          <a:lstStyle/>
          <a:p>
            <a:pPr algn="ctr"/>
            <a:r>
              <a:rPr lang="sl-SI" sz="4800" dirty="0" smtClean="0">
                <a:solidFill>
                  <a:srgbClr val="C00000"/>
                </a:solidFill>
                <a:latin typeface="English111 Vivace BT" panose="03030702030607090B03" pitchFamily="66" charset="2"/>
              </a:rPr>
              <a:t>Tišina in mir</a:t>
            </a:r>
            <a:endParaRPr lang="sl-SI" sz="4800" dirty="0">
              <a:latin typeface="English111 Vivace BT" panose="03030702030607090B03" pitchFamily="66" charset="2"/>
            </a:endParaRPr>
          </a:p>
        </p:txBody>
      </p:sp>
      <p:sp>
        <p:nvSpPr>
          <p:cNvPr id="3" name="Označba mesta vsebine 2"/>
          <p:cNvSpPr>
            <a:spLocks noGrp="1"/>
          </p:cNvSpPr>
          <p:nvPr>
            <p:ph idx="1"/>
          </p:nvPr>
        </p:nvSpPr>
        <p:spPr>
          <a:xfrm>
            <a:off x="1500553" y="2567353"/>
            <a:ext cx="8839201" cy="3609609"/>
          </a:xfrm>
        </p:spPr>
        <p:txBody>
          <a:bodyPr>
            <a:normAutofit/>
          </a:bodyPr>
          <a:lstStyle/>
          <a:p>
            <a:pPr marL="0" indent="0">
              <a:lnSpc>
                <a:spcPct val="150000"/>
              </a:lnSpc>
              <a:spcBef>
                <a:spcPts val="0"/>
              </a:spcBef>
              <a:buNone/>
            </a:pPr>
            <a:endParaRPr lang="sl-SI" sz="2000" dirty="0" smtClean="0">
              <a:solidFill>
                <a:srgbClr val="002060"/>
              </a:solidFill>
              <a:latin typeface="+mj-lt"/>
            </a:endParaRPr>
          </a:p>
          <a:p>
            <a:pPr marL="0" indent="0" algn="just">
              <a:lnSpc>
                <a:spcPct val="150000"/>
              </a:lnSpc>
              <a:spcBef>
                <a:spcPts val="0"/>
              </a:spcBef>
              <a:buNone/>
            </a:pPr>
            <a:r>
              <a:rPr lang="sl-SI" sz="2000" dirty="0" smtClean="0">
                <a:solidFill>
                  <a:srgbClr val="002060"/>
                </a:solidFill>
                <a:latin typeface="+mj-lt"/>
              </a:rPr>
              <a:t>Da se lahko nekaj naučimo moramo najprej dobro videti in slišati tisto, kar se je treba naučiti.  Zato naj  med učenjem vladata v šoli mir in tišina.</a:t>
            </a:r>
          </a:p>
          <a:p>
            <a:pPr marL="0" indent="0" algn="just">
              <a:lnSpc>
                <a:spcPct val="150000"/>
              </a:lnSpc>
              <a:spcBef>
                <a:spcPts val="0"/>
              </a:spcBef>
              <a:buNone/>
            </a:pPr>
            <a:r>
              <a:rPr lang="sl-SI" sz="2000" dirty="0" smtClean="0">
                <a:solidFill>
                  <a:srgbClr val="002060"/>
                </a:solidFill>
                <a:latin typeface="+mj-lt"/>
              </a:rPr>
              <a:t>Če se učimo doma in se v naši bližini drugi pogovarjajo ali gledajo televizijo, nas to moti.  Motnje pri učenju je potrebno odstraniti, saj  potrebujemo zbranost.</a:t>
            </a:r>
            <a:endParaRPr lang="sl-SI" sz="2000" dirty="0" smtClean="0">
              <a:latin typeface="+mj-lt"/>
            </a:endParaRPr>
          </a:p>
          <a:p>
            <a:pPr marL="0" indent="0">
              <a:lnSpc>
                <a:spcPct val="150000"/>
              </a:lnSpc>
              <a:buNone/>
            </a:pPr>
            <a:endParaRPr lang="sl-SI" sz="2000" dirty="0" smtClean="0">
              <a:solidFill>
                <a:srgbClr val="002060"/>
              </a:solidFill>
              <a:latin typeface="Calibri Light" panose="020F0302020204030204"/>
            </a:endParaRPr>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028831" y="5082130"/>
            <a:ext cx="1664352" cy="1359526"/>
          </a:xfrm>
          <a:prstGeom prst="rect">
            <a:avLst/>
          </a:prstGeom>
        </p:spPr>
      </p:pic>
      <p:pic>
        <p:nvPicPr>
          <p:cNvPr id="1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1881684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2"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Pravilna drža</a:t>
            </a:r>
            <a:endParaRPr lang="sl-SI" dirty="0">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nSpc>
                <a:spcPct val="150000"/>
              </a:lnSpc>
              <a:buNone/>
            </a:pPr>
            <a:endParaRPr lang="sl-SI" sz="2000" dirty="0" smtClean="0">
              <a:solidFill>
                <a:srgbClr val="002060"/>
              </a:solidFill>
              <a:latin typeface="Calibri Light" panose="020F0302020204030204"/>
            </a:endParaRPr>
          </a:p>
          <a:p>
            <a:pPr marL="0" indent="0">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Pri branju je pomembna pravilna, pokončna  drža telesa. </a:t>
            </a:r>
            <a:r>
              <a:rPr lang="sl-SI" sz="2000" dirty="0">
                <a:solidFill>
                  <a:srgbClr val="002060"/>
                </a:solidFill>
                <a:latin typeface="Calibri Light" panose="020F0302020204030204"/>
              </a:rPr>
              <a:t>K</a:t>
            </a:r>
            <a:r>
              <a:rPr lang="sl-SI" sz="2000" dirty="0" smtClean="0">
                <a:solidFill>
                  <a:srgbClr val="002060"/>
                </a:solidFill>
                <a:latin typeface="Calibri Light" panose="020F0302020204030204"/>
              </a:rPr>
              <a:t>njiga ali zvezek naj bosta primerno oddaljena od naših oči – to pomeni, kakih 30 centimetrov. </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028831" y="5082130"/>
            <a:ext cx="1664352" cy="1359526"/>
          </a:xfrm>
          <a:prstGeom prst="rect">
            <a:avLst/>
          </a:prstGeom>
        </p:spPr>
      </p:pic>
      <p:pic>
        <p:nvPicPr>
          <p:cNvPr id="10"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1037569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1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4"/>
          <a:stretch>
            <a:fillRect/>
          </a:stretch>
        </p:blipFill>
        <p:spPr>
          <a:xfrm>
            <a:off x="375139" y="140677"/>
            <a:ext cx="1664352" cy="1353429"/>
          </a:xfrm>
          <a:prstGeom prst="rect">
            <a:avLst/>
          </a:prstGeom>
        </p:spPr>
      </p:pic>
      <p:pic>
        <p:nvPicPr>
          <p:cNvPr id="8" name="Slika 7"/>
          <p:cNvPicPr>
            <a:picLocks noChangeAspect="1"/>
          </p:cNvPicPr>
          <p:nvPr/>
        </p:nvPicPr>
        <p:blipFill>
          <a:blip r:embed="rId5"/>
          <a:stretch>
            <a:fillRect/>
          </a:stretch>
        </p:blipFill>
        <p:spPr>
          <a:xfrm>
            <a:off x="10339754" y="0"/>
            <a:ext cx="1353429" cy="1664352"/>
          </a:xfrm>
          <a:prstGeom prst="rect">
            <a:avLst/>
          </a:prstGeom>
        </p:spPr>
      </p:pic>
      <p:sp>
        <p:nvSpPr>
          <p:cNvPr id="2" name="Naslov 1"/>
          <p:cNvSpPr>
            <a:spLocks noGrp="1"/>
          </p:cNvSpPr>
          <p:nvPr>
            <p:ph type="title"/>
          </p:nvPr>
        </p:nvSpPr>
        <p:spPr>
          <a:xfrm>
            <a:off x="838200" y="1852246"/>
            <a:ext cx="10515600" cy="885353"/>
          </a:xfrm>
        </p:spPr>
        <p:txBody>
          <a:bodyPr>
            <a:normAutofit/>
          </a:bodyPr>
          <a:lstStyle/>
          <a:p>
            <a:pPr algn="ctr"/>
            <a:r>
              <a:rPr lang="sl-SI" dirty="0" smtClean="0">
                <a:solidFill>
                  <a:srgbClr val="C00000"/>
                </a:solidFill>
                <a:latin typeface="English111 Vivace BT" panose="03030702030607090B03" pitchFamily="66" charset="2"/>
              </a:rPr>
              <a:t>Učenje in pozabljanje</a:t>
            </a:r>
            <a:endParaRPr lang="sl-SI" dirty="0">
              <a:latin typeface="English111 Vivace BT" panose="03030702030607090B03" pitchFamily="66" charset="2"/>
            </a:endParaRPr>
          </a:p>
        </p:txBody>
      </p:sp>
      <p:sp>
        <p:nvSpPr>
          <p:cNvPr id="3" name="Označba mesta vsebine 2"/>
          <p:cNvSpPr>
            <a:spLocks noGrp="1"/>
          </p:cNvSpPr>
          <p:nvPr>
            <p:ph idx="1"/>
          </p:nvPr>
        </p:nvSpPr>
        <p:spPr>
          <a:xfrm>
            <a:off x="1488831" y="2567353"/>
            <a:ext cx="9202615" cy="3609609"/>
          </a:xfrm>
        </p:spPr>
        <p:txBody>
          <a:bodyPr>
            <a:normAutofit/>
          </a:bodyPr>
          <a:lstStyle/>
          <a:p>
            <a:pPr marL="0" indent="0">
              <a:lnSpc>
                <a:spcPct val="150000"/>
              </a:lnSpc>
              <a:buNone/>
            </a:pPr>
            <a:endParaRPr lang="sl-SI" sz="2000" dirty="0" smtClean="0">
              <a:solidFill>
                <a:srgbClr val="002060"/>
              </a:solidFill>
              <a:latin typeface="Calibri Light" panose="020F0302020204030204"/>
            </a:endParaRPr>
          </a:p>
          <a:p>
            <a:pPr marL="0" indent="0">
              <a:lnSpc>
                <a:spcPct val="150000"/>
              </a:lnSpc>
              <a:spcBef>
                <a:spcPts val="0"/>
              </a:spcBef>
              <a:buNone/>
            </a:pPr>
            <a:endParaRPr lang="sl-SI" sz="2000" dirty="0" smtClean="0">
              <a:solidFill>
                <a:srgbClr val="002060"/>
              </a:solidFill>
              <a:latin typeface="Calibri Light" panose="020F0302020204030204"/>
            </a:endParaRPr>
          </a:p>
          <a:p>
            <a:pPr marL="0" indent="0" algn="just">
              <a:lnSpc>
                <a:spcPct val="150000"/>
              </a:lnSpc>
              <a:spcBef>
                <a:spcPts val="0"/>
              </a:spcBef>
              <a:buNone/>
            </a:pPr>
            <a:r>
              <a:rPr lang="sl-SI" sz="2000" dirty="0" smtClean="0">
                <a:solidFill>
                  <a:srgbClr val="002060"/>
                </a:solidFill>
                <a:latin typeface="Calibri Light" panose="020F0302020204030204"/>
              </a:rPr>
              <a:t>Če bi se ljudje naučili vse, kar smo tako ali drugače videli, slišali, otipali ali okusili bi res zelo veliko znali. A mnogo tistega, kar smo spoznali, doživeli, žal zelo hitro pozabimo. Pozabljanje je nasprotno od učenja. Z učenjem si pridobivamo in povečujemo znanje, s pozabljanjem ga izgubljamo. </a:t>
            </a:r>
            <a:endParaRPr lang="sl-SI" dirty="0"/>
          </a:p>
        </p:txBody>
      </p:sp>
      <p:pic>
        <p:nvPicPr>
          <p:cNvPr id="7" name="Slika 6"/>
          <p:cNvPicPr>
            <a:picLocks noChangeAspect="1"/>
          </p:cNvPicPr>
          <p:nvPr/>
        </p:nvPicPr>
        <p:blipFill>
          <a:blip r:embed="rId6"/>
          <a:stretch>
            <a:fillRect/>
          </a:stretch>
        </p:blipFill>
        <p:spPr>
          <a:xfrm>
            <a:off x="530600" y="4929717"/>
            <a:ext cx="1353429" cy="1664352"/>
          </a:xfrm>
          <a:prstGeom prst="rect">
            <a:avLst/>
          </a:prstGeom>
        </p:spPr>
      </p:pic>
      <p:pic>
        <p:nvPicPr>
          <p:cNvPr id="9" name="Slika 8"/>
          <p:cNvPicPr>
            <a:picLocks noChangeAspect="1"/>
          </p:cNvPicPr>
          <p:nvPr/>
        </p:nvPicPr>
        <p:blipFill>
          <a:blip r:embed="rId7"/>
          <a:stretch>
            <a:fillRect/>
          </a:stretch>
        </p:blipFill>
        <p:spPr>
          <a:xfrm>
            <a:off x="10028831" y="5082130"/>
            <a:ext cx="1664352" cy="1359526"/>
          </a:xfrm>
          <a:prstGeom prst="rect">
            <a:avLst/>
          </a:prstGeom>
        </p:spPr>
      </p:pic>
      <p:pic>
        <p:nvPicPr>
          <p:cNvPr id="1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15013" y="3148013"/>
            <a:ext cx="561975" cy="561975"/>
          </a:xfrm>
          <a:prstGeom prst="rect">
            <a:avLst/>
          </a:prstGeom>
        </p:spPr>
      </p:pic>
    </p:spTree>
    <p:extLst>
      <p:ext uri="{BB962C8B-B14F-4D97-AF65-F5344CB8AC3E}">
        <p14:creationId xmlns:p14="http://schemas.microsoft.com/office/powerpoint/2010/main" val="3997235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7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1518</Words>
  <Application>Microsoft Office PowerPoint</Application>
  <PresentationFormat>Širokozaslonsko</PresentationFormat>
  <Paragraphs>79</Paragraphs>
  <Slides>22</Slides>
  <Notes>0</Notes>
  <HiddenSlides>0</HiddenSlides>
  <MMClips>22</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22</vt:i4>
      </vt:variant>
    </vt:vector>
  </HeadingPairs>
  <TitlesOfParts>
    <vt:vector size="27" baseType="lpstr">
      <vt:lpstr>Arial</vt:lpstr>
      <vt:lpstr>Calibri</vt:lpstr>
      <vt:lpstr>Calibri Light</vt:lpstr>
      <vt:lpstr>English111 Vivace BT</vt:lpstr>
      <vt:lpstr>Officeova tema</vt:lpstr>
      <vt:lpstr>  Priporočila za učence četrtega, petega in šestega razreda osnovne šole  Ob istoimenskem delu dr. Ivana Furlana Na Ptuju, aprila 2020                                           pripravila                                                            Fleur Tkalčec </vt:lpstr>
      <vt:lpstr>Poglavitna naloga - učenje</vt:lpstr>
      <vt:lpstr>Najprej - črke</vt:lpstr>
      <vt:lpstr>Učbeniki in učitelji</vt:lpstr>
      <vt:lpstr>Znanje, spretnosti in navade</vt:lpstr>
      <vt:lpstr>Vid in sluh</vt:lpstr>
      <vt:lpstr>Tišina in mir</vt:lpstr>
      <vt:lpstr>Pravilna drža</vt:lpstr>
      <vt:lpstr>Učenje in pozabljanje</vt:lpstr>
      <vt:lpstr>Učenje pesmic</vt:lpstr>
      <vt:lpstr>Razumimo in poskušajmo razložiti še prijatelju</vt:lpstr>
      <vt:lpstr>Kaj pa matematika?</vt:lpstr>
      <vt:lpstr>Druga učna področja</vt:lpstr>
      <vt:lpstr>Biti moramo aktivni</vt:lpstr>
      <vt:lpstr>Da bi bolje razumeli, kaj beremo</vt:lpstr>
      <vt:lpstr>Kar je bistveno</vt:lpstr>
      <vt:lpstr>Dobri zapiski med razlago</vt:lpstr>
      <vt:lpstr>Pogovor o tem kar  se učimo</vt:lpstr>
      <vt:lpstr>Najboljši način učenja</vt:lpstr>
      <vt:lpstr>Sprašujemo sami sebe</vt:lpstr>
      <vt:lpstr>Vašemu učenju na pot</vt:lpstr>
      <vt:lpstr>Prirejeno in povzeto po: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Kako se je treba učiti</dc:title>
  <dc:creator>uporabnik</dc:creator>
  <cp:lastModifiedBy>uporabnik</cp:lastModifiedBy>
  <cp:revision>59</cp:revision>
  <dcterms:created xsi:type="dcterms:W3CDTF">2020-04-07T14:14:24Z</dcterms:created>
  <dcterms:modified xsi:type="dcterms:W3CDTF">2020-04-07T22:00:07Z</dcterms:modified>
  <cp:contentStatus>Končni</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